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docProps/core.xml" Type="http://schemas.openxmlformats.org/package/2006/relationships/metadata/core-properties"/><Relationship Id="rId2" Target="ppt/presentation.xml" Type="http://schemas.openxmlformats.org/officeDocument/2006/relationships/officeDocument"/><Relationship Id="rId3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1" roundtripDataSignature="AMtx7mh/s3Xg1UgOXemhGH8B24/XOpbT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6487290-A8F9-48E3-B27B-CF71F38A05BF}">
  <a:tblStyle styleId="{56487290-A8F9-48E3-B27B-CF71F38A05BF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customschemas.google.com/relationships/presentationmetadata" Target="metadata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Relationship Id="rId4" Type="http://schemas.openxmlformats.org/officeDocument/2006/relationships/image" Target="../media/image2.png"/><Relationship Id="rId5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jpg"/><Relationship Id="rId4" Type="http://schemas.openxmlformats.org/officeDocument/2006/relationships/image" Target="../media/image3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Relationship Id="rId4" Type="http://schemas.openxmlformats.org/officeDocument/2006/relationships/image" Target="../media/image1.png"/><Relationship Id="rId5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jpg"/><Relationship Id="rId4" Type="http://schemas.openxmlformats.org/officeDocument/2006/relationships/image" Target="../media/image4.png"/><Relationship Id="rId11" Type="http://schemas.openxmlformats.org/officeDocument/2006/relationships/image" Target="../media/image11.jpg"/><Relationship Id="rId10" Type="http://schemas.openxmlformats.org/officeDocument/2006/relationships/image" Target="../media/image16.png"/><Relationship Id="rId12" Type="http://schemas.openxmlformats.org/officeDocument/2006/relationships/image" Target="../media/image17.jpg"/><Relationship Id="rId9" Type="http://schemas.openxmlformats.org/officeDocument/2006/relationships/image" Target="../media/image6.jpg"/><Relationship Id="rId5" Type="http://schemas.openxmlformats.org/officeDocument/2006/relationships/image" Target="../media/image10.png"/><Relationship Id="rId6" Type="http://schemas.openxmlformats.org/officeDocument/2006/relationships/image" Target="../media/image5.png"/><Relationship Id="rId7" Type="http://schemas.openxmlformats.org/officeDocument/2006/relationships/image" Target="../media/image7.jpg"/><Relationship Id="rId8" Type="http://schemas.openxmlformats.org/officeDocument/2006/relationships/image" Target="../media/image12.png"/></Relationships>
</file>

<file path=ppt/slides/slide1.xml><?xml version="1.0" encoding="utf-8"?>
<p:sld xmlns:p="http://schemas.openxmlformats.org/presentationml/2006/main" xmlns:a="http://schemas.openxmlformats.org/drawingml/2006/main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r="http://schemas.openxmlformats.org/officeDocument/2006/relationships" xmlns:v="urn:schemas-microsoft-com:vml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tefano\Downloads\pexels-pixabay-326082.jpg" id="89" name="Google Shape;89;p1"/>
          <p:cNvPicPr preferRelativeResize="0"/>
          <p:nvPr/>
        </p:nvPicPr>
        <p:blipFill rotWithShape="1">
          <a:blip r:embed="rId3">
            <a:alphaModFix/>
          </a:blip>
          <a:srcRect t="8"/>
          <a:stretch/>
        </p:blipFill>
        <p:spPr>
          <a:xfrm>
            <a:off x="0" y="-10763"/>
            <a:ext cx="12192000" cy="6868763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0" y="-10763"/>
            <a:ext cx="12192000" cy="1611824"/>
          </a:xfrm>
          <a:prstGeom prst="rect">
            <a:avLst/>
          </a:prstGeom>
          <a:solidFill>
            <a:schemeClr val="lt1">
              <a:alpha val="75294"/>
            </a:schemeClr>
          </a:solidFill>
          <a:ln cap="flat" cmpd="sng" w="12700">
            <a:solidFill>
              <a:srgbClr val="31538F"/>
            </a:solidFill>
            <a:prstDash val="solid"/>
            <a:miter lim="800000"/>
            <a:headEnd len="sm" type="none" w="sm"/>
            <a:tailEnd len="sm" type="none" w="sm"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cap="none" i="0" strike="noStrike" sz="180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2384386" y="3755623"/>
            <a:ext cx="7405148" cy="1866145"/>
          </a:xfrm>
          <a:prstGeom prst="rect">
            <a:avLst/>
          </a:prstGeom>
          <a:solidFill>
            <a:schemeClr val="lt1">
              <a:alpha val="52941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it-IT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TITOLO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2642295" y="5679955"/>
            <a:ext cx="6889330" cy="681451"/>
          </a:xfrm>
          <a:prstGeom prst="rect">
            <a:avLst/>
          </a:prstGeom>
          <a:solidFill>
            <a:schemeClr val="lt1">
              <a:alpha val="52941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it-IT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Referente e Data</a:t>
            </a:r>
            <a:endParaRPr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34863" y="195500"/>
            <a:ext cx="9322272" cy="109019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1738813" y="1285695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b="0" cap="none" i="0" lang="it-IT" strike="noStrike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sp>
        <p:nvSpPr>
          <p:cNvPr id="95" name="Google Shape;95;p1"/>
          <p:cNvSpPr/>
          <p:nvPr/>
        </p:nvSpPr>
        <p:spPr>
          <a:xfrm>
            <a:off x="2642295" y="3376182"/>
            <a:ext cx="6889330" cy="336129"/>
          </a:xfrm>
          <a:prstGeom prst="rect">
            <a:avLst/>
          </a:prstGeom>
          <a:solidFill>
            <a:schemeClr val="lt1">
              <a:alpha val="52941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progetto Be^2r: </a:t>
            </a:r>
            <a:r>
              <a:rPr i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 campo al boccale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81555" y="1779559"/>
            <a:ext cx="1428887" cy="1428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r="http://schemas.openxmlformats.org/officeDocument/2006/relationships" xmlns:v="urn:schemas-microsoft-com:vml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tefano\Downloads\pexels-pixabay-326082.jpg" id="101" name="Google Shape;101;p2"/>
          <p:cNvPicPr preferRelativeResize="0"/>
          <p:nvPr/>
        </p:nvPicPr>
        <p:blipFill rotWithShape="1">
          <a:blip r:embed="rId3">
            <a:alphaModFix/>
          </a:blip>
          <a:srcRect t="8"/>
          <a:stretch/>
        </p:blipFill>
        <p:spPr>
          <a:xfrm>
            <a:off x="0" y="-10763"/>
            <a:ext cx="12192000" cy="686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/>
          <p:nvPr/>
        </p:nvSpPr>
        <p:spPr>
          <a:xfrm>
            <a:off x="341416" y="1627423"/>
            <a:ext cx="11495314" cy="3911488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-13851" y="1"/>
            <a:ext cx="12205851" cy="1252330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0667" y="195989"/>
            <a:ext cx="10490666" cy="720183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/>
          <p:cNvSpPr txBox="1"/>
          <p:nvPr/>
        </p:nvSpPr>
        <p:spPr>
          <a:xfrm>
            <a:off x="1731887" y="902924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pic>
        <p:nvPicPr>
          <p:cNvPr id="106" name="Google Shape;10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98880" y="5708263"/>
            <a:ext cx="980384" cy="980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r="http://schemas.openxmlformats.org/officeDocument/2006/relationships" xmlns:v="urn:schemas-microsoft-com:vml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tefano\Downloads\pexels-pixabay-326082.jpg" id="111" name="Google Shape;111;p3"/>
          <p:cNvPicPr preferRelativeResize="0"/>
          <p:nvPr/>
        </p:nvPicPr>
        <p:blipFill rotWithShape="1">
          <a:blip r:embed="rId3">
            <a:alphaModFix/>
          </a:blip>
          <a:srcRect t="8"/>
          <a:stretch/>
        </p:blipFill>
        <p:spPr>
          <a:xfrm>
            <a:off x="0" y="-10763"/>
            <a:ext cx="12192000" cy="686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1607145" y="1378679"/>
            <a:ext cx="10341393" cy="5213692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-13851" y="1"/>
            <a:ext cx="12205851" cy="1252330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0667" y="195989"/>
            <a:ext cx="10490666" cy="720183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 txBox="1"/>
          <p:nvPr/>
        </p:nvSpPr>
        <p:spPr>
          <a:xfrm>
            <a:off x="1731887" y="902924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6454" y="3564972"/>
            <a:ext cx="980384" cy="980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r="http://schemas.openxmlformats.org/officeDocument/2006/relationships" xmlns:v="urn:schemas-microsoft-com:vml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tefano\Downloads\pexels-pixabay-326082.jpg" id="121" name="Google Shape;121;p4"/>
          <p:cNvPicPr preferRelativeResize="0"/>
          <p:nvPr/>
        </p:nvPicPr>
        <p:blipFill rotWithShape="1">
          <a:blip r:embed="rId3">
            <a:alphaModFix/>
          </a:blip>
          <a:srcRect t="8"/>
          <a:stretch/>
        </p:blipFill>
        <p:spPr>
          <a:xfrm>
            <a:off x="0" y="-10763"/>
            <a:ext cx="12192000" cy="6868763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/>
          <p:nvPr/>
        </p:nvSpPr>
        <p:spPr>
          <a:xfrm>
            <a:off x="2663803" y="1991557"/>
            <a:ext cx="9321361" cy="428171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OFFICINE BIRRAI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13851" y="1"/>
            <a:ext cx="12205851" cy="1584462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34863" y="217268"/>
            <a:ext cx="9322272" cy="1090194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4"/>
          <p:cNvSpPr txBox="1"/>
          <p:nvPr/>
        </p:nvSpPr>
        <p:spPr>
          <a:xfrm>
            <a:off x="1738813" y="1307463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pic>
        <p:nvPicPr>
          <p:cNvPr id="126" name="Google Shape;126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7390" y="3227903"/>
            <a:ext cx="1809023" cy="1809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4"/>
          <p:cNvPicPr preferRelativeResize="0"/>
          <p:nvPr/>
        </p:nvPicPr>
        <p:blipFill rotWithShape="1">
          <a:blip r:embed="rId6">
            <a:alphaModFix/>
          </a:blip>
          <a:srcRect b="223" t="19"/>
          <a:stretch/>
        </p:blipFill>
        <p:spPr>
          <a:xfrm>
            <a:off x="5022025" y="3604457"/>
            <a:ext cx="1561455" cy="864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873303" y="3970771"/>
            <a:ext cx="1818564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4"/>
          <p:cNvPicPr preferRelativeResize="0"/>
          <p:nvPr/>
        </p:nvPicPr>
        <p:blipFill rotWithShape="1">
          <a:blip r:embed="rId8">
            <a:alphaModFix/>
          </a:blip>
          <a:srcRect b="27518" l="17415" r="17626" t="30514"/>
          <a:stretch/>
        </p:blipFill>
        <p:spPr>
          <a:xfrm>
            <a:off x="2913529" y="3712033"/>
            <a:ext cx="1658471" cy="757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877735" y="2305345"/>
            <a:ext cx="1612901" cy="16129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1" name="Google Shape;131;p4"/>
          <p:cNvGraphicFramePr/>
          <p:nvPr/>
        </p:nvGraphicFramePr>
        <p:xfrm>
          <a:off x="2913530" y="28374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{56487290-A8F9-48E3-B27B-CF71F38A05BF}</a:tableStyleId>
              </a:tblPr>
              <a:tblGrid>
                <a:gridCol w="2108500"/>
              </a:tblGrid>
              <a:tr h="228600">
                <a:tc>
                  <a:txBody>
                    <a:bodyPr/>
                    <a:lstStyle/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BIRRA SALENTO</a:t>
                      </a:r>
                      <a:endParaRPr/>
                    </a:p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SOC. AGRICOLA</a:t>
                      </a:r>
                      <a:endParaRPr cap="none" strike="noStrike" sz="1800" u="none"/>
                    </a:p>
                  </a:txBody>
                  <a:tcPr anchor="ctr" marB="0" marL="0" marR="0" marT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B>
                  </a:tcPr>
                </a:tc>
              </a:tr>
            </a:tbl>
          </a:graphicData>
        </a:graphic>
      </p:graphicFrame>
      <p:pic>
        <p:nvPicPr>
          <p:cNvPr descr="C:\Users\Stefano\Downloads\LOGO_CIA PUGLIA TRASP.png" id="132" name="Google Shape;132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789298" y="4784779"/>
            <a:ext cx="1084005" cy="108400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Stefano\Downloads\Ispalogo Quadrato_1.jpg" id="133" name="Google Shape;133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848077" y="4784779"/>
            <a:ext cx="1447845" cy="99684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4" name="Google Shape;134;p4"/>
          <p:cNvGraphicFramePr/>
          <p:nvPr/>
        </p:nvGraphicFramePr>
        <p:xfrm>
          <a:off x="5022025" y="28374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{56487290-A8F9-48E3-B27B-CF71F38A05BF}</a:tableStyleId>
              </a:tblPr>
              <a:tblGrid>
                <a:gridCol w="2108500"/>
              </a:tblGrid>
              <a:tr h="228600">
                <a:tc>
                  <a:txBody>
                    <a:bodyPr/>
                    <a:lstStyle/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OFFICINE BIRRAI</a:t>
                      </a:r>
                      <a:endParaRPr cap="none" strike="noStrike" sz="1800" u="none"/>
                    </a:p>
                  </a:txBody>
                  <a:tcPr anchor="ctr" marB="0" marL="0" marR="0" marT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B>
                  </a:tcPr>
                </a:tc>
              </a:tr>
            </a:tbl>
          </a:graphicData>
        </a:graphic>
      </p:graphicFrame>
      <p:graphicFrame>
        <p:nvGraphicFramePr>
          <p:cNvPr id="135" name="Google Shape;135;p4"/>
          <p:cNvGraphicFramePr/>
          <p:nvPr/>
        </p:nvGraphicFramePr>
        <p:xfrm>
          <a:off x="7637619" y="283748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{56487290-A8F9-48E3-B27B-CF71F38A05BF}</a:tableStyleId>
              </a:tblPr>
              <a:tblGrid>
                <a:gridCol w="2108500"/>
              </a:tblGrid>
              <a:tr h="228600">
                <a:tc>
                  <a:txBody>
                    <a:bodyPr/>
                    <a:lstStyle/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SOCI. AGRICOLA VALLEVERDE</a:t>
                      </a:r>
                      <a:endParaRPr/>
                    </a:p>
                  </a:txBody>
                  <a:tcPr anchor="ctr" marB="0" marL="0" marR="0" marT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B>
                  </a:tcPr>
                </a:tc>
              </a:tr>
            </a:tbl>
          </a:graphicData>
        </a:graphic>
      </p:graphicFrame>
      <p:graphicFrame>
        <p:nvGraphicFramePr>
          <p:cNvPr id="136" name="Google Shape;136;p4"/>
          <p:cNvGraphicFramePr/>
          <p:nvPr/>
        </p:nvGraphicFramePr>
        <p:xfrm>
          <a:off x="7286212" y="516974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{56487290-A8F9-48E3-B27B-CF71F38A05BF}</a:tableStyleId>
              </a:tblPr>
              <a:tblGrid>
                <a:gridCol w="2108500"/>
              </a:tblGrid>
              <a:tr h="228600">
                <a:tc>
                  <a:txBody>
                    <a:bodyPr/>
                    <a:lstStyle/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SOLIMANDO GIUSEPPE</a:t>
                      </a:r>
                      <a:endParaRPr cap="none" strike="noStrike" sz="1800" u="none"/>
                    </a:p>
                  </a:txBody>
                  <a:tcPr anchor="ctr" marB="0" marL="0" marR="0" marT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B>
                  </a:tcPr>
                </a:tc>
              </a:tr>
            </a:tbl>
          </a:graphicData>
        </a:graphic>
      </p:graphicFrame>
      <p:graphicFrame>
        <p:nvGraphicFramePr>
          <p:cNvPr id="137" name="Google Shape;137;p4"/>
          <p:cNvGraphicFramePr/>
          <p:nvPr/>
        </p:nvGraphicFramePr>
        <p:xfrm>
          <a:off x="9702887" y="52798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{56487290-A8F9-48E3-B27B-CF71F38A05BF}</a:tableStyleId>
              </a:tblPr>
              <a:tblGrid>
                <a:gridCol w="2108500"/>
              </a:tblGrid>
              <a:tr h="228600">
                <a:tc>
                  <a:txBody>
                    <a:bodyPr/>
                    <a:lstStyle/>
                    <a:p>
                      <a:pPr algn="ctr" indent="0" lvl="0"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cap="none" lang="it-IT" strike="noStrike" sz="1800" u="none"/>
                        <a:t>BIRRA SALENTO SRL</a:t>
                      </a:r>
                      <a:endParaRPr cap="none" strike="noStrike" sz="1800" u="none"/>
                    </a:p>
                  </a:txBody>
                  <a:tcPr anchor="ctr" marB="0" marL="0" marR="0" marT="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type="none" w="sm"/>
                      <a:tailEnd len="sm" type="none" w="sm"/>
                    </a:lnB>
                  </a:tcPr>
                </a:tc>
              </a:tr>
            </a:tbl>
          </a:graphicData>
        </a:graphic>
      </p:graphicFrame>
      <p:pic>
        <p:nvPicPr>
          <p:cNvPr id="138" name="Google Shape;138;p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9120425" y="3818375"/>
            <a:ext cx="2108498" cy="1139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2021-12-02T09:07:25Z</dcterms:created>
  <dc:creator>Milena Sinigaglia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719969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